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9" r:id="rId4"/>
    <p:sldId id="258" r:id="rId5"/>
    <p:sldId id="263" r:id="rId6"/>
    <p:sldId id="260" r:id="rId7"/>
    <p:sldId id="257" r:id="rId8"/>
    <p:sldId id="261" r:id="rId9"/>
    <p:sldId id="26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lise McLarnon" initials="AM" lastIdx="1" clrIdx="0">
    <p:extLst>
      <p:ext uri="{19B8F6BF-5375-455C-9EA6-DF929625EA0E}">
        <p15:presenceInfo xmlns:p15="http://schemas.microsoft.com/office/powerpoint/2012/main" userId="6edc0a3456669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p:scale>
          <a:sx n="81" d="100"/>
          <a:sy n="81" d="100"/>
        </p:scale>
        <p:origin x="51"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29T06:16:47.460" idx="1">
    <p:pos x="4429" y="2133"/>
    <p:text>many veterans know little about technology, making phone call a very popular choice for contacting others</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9/28/2019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9/28/2019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9/28/2019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9/28/2019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9/28/2019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9/28/2019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9/28/2019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9/28/2019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9/28/2019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2C18-4069-4A66-BFA5-38DBA6A76EE5}"/>
              </a:ext>
            </a:extLst>
          </p:cNvPr>
          <p:cNvSpPr>
            <a:spLocks noGrp="1"/>
          </p:cNvSpPr>
          <p:nvPr>
            <p:ph type="ctrTitle"/>
          </p:nvPr>
        </p:nvSpPr>
        <p:spPr/>
        <p:txBody>
          <a:bodyPr/>
          <a:lstStyle/>
          <a:p>
            <a:r>
              <a:rPr lang="en-US" dirty="0"/>
              <a:t>Vet 4 Life</a:t>
            </a:r>
          </a:p>
        </p:txBody>
      </p:sp>
      <p:sp>
        <p:nvSpPr>
          <p:cNvPr id="3" name="Subtitle 2">
            <a:extLst>
              <a:ext uri="{FF2B5EF4-FFF2-40B4-BE49-F238E27FC236}">
                <a16:creationId xmlns:a16="http://schemas.microsoft.com/office/drawing/2014/main" id="{60D394B3-2BDD-47EB-9CF2-5345F226177A}"/>
              </a:ext>
            </a:extLst>
          </p:cNvPr>
          <p:cNvSpPr>
            <a:spLocks noGrp="1"/>
          </p:cNvSpPr>
          <p:nvPr>
            <p:ph type="subTitle" idx="1"/>
          </p:nvPr>
        </p:nvSpPr>
        <p:spPr/>
        <p:txBody>
          <a:bodyPr/>
          <a:lstStyle/>
          <a:p>
            <a:r>
              <a:rPr lang="en-US" dirty="0"/>
              <a:t>Vets don’t need to sweat</a:t>
            </a:r>
          </a:p>
        </p:txBody>
      </p:sp>
      <p:sp>
        <p:nvSpPr>
          <p:cNvPr id="4" name="Subtitle 2">
            <a:extLst>
              <a:ext uri="{FF2B5EF4-FFF2-40B4-BE49-F238E27FC236}">
                <a16:creationId xmlns:a16="http://schemas.microsoft.com/office/drawing/2014/main" id="{7D2F5CBB-6DFA-47A4-9A33-2259D617E155}"/>
              </a:ext>
            </a:extLst>
          </p:cNvPr>
          <p:cNvSpPr txBox="1">
            <a:spLocks/>
          </p:cNvSpPr>
          <p:nvPr/>
        </p:nvSpPr>
        <p:spPr>
          <a:xfrm>
            <a:off x="680322" y="1782254"/>
            <a:ext cx="8144134" cy="664195"/>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t>Brought to you by: The Fantastic Four</a:t>
            </a:r>
          </a:p>
        </p:txBody>
      </p:sp>
      <p:pic>
        <p:nvPicPr>
          <p:cNvPr id="6" name="Picture 5" descr="A group of people sitting posing for the camera&#10;&#10;Description automatically generated">
            <a:extLst>
              <a:ext uri="{FF2B5EF4-FFF2-40B4-BE49-F238E27FC236}">
                <a16:creationId xmlns:a16="http://schemas.microsoft.com/office/drawing/2014/main" id="{508CFF15-69EE-4A78-A311-2B77D127A71C}"/>
              </a:ext>
            </a:extLst>
          </p:cNvPr>
          <p:cNvPicPr>
            <a:picLocks noChangeAspect="1"/>
          </p:cNvPicPr>
          <p:nvPr/>
        </p:nvPicPr>
        <p:blipFill rotWithShape="1">
          <a:blip r:embed="rId2"/>
          <a:srcRect l="13969" t="22376" r="14354" b="27050"/>
          <a:stretch/>
        </p:blipFill>
        <p:spPr>
          <a:xfrm>
            <a:off x="262758" y="4821156"/>
            <a:ext cx="2490951" cy="17583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3007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645F-9FB2-474F-9EDB-BD6E9772819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244F78D-1114-4C1D-9CFB-04E5F5457652}"/>
              </a:ext>
            </a:extLst>
          </p:cNvPr>
          <p:cNvSpPr>
            <a:spLocks noGrp="1"/>
          </p:cNvSpPr>
          <p:nvPr>
            <p:ph idx="1"/>
          </p:nvPr>
        </p:nvSpPr>
        <p:spPr/>
        <p:txBody>
          <a:bodyPr/>
          <a:lstStyle/>
          <a:p>
            <a:r>
              <a:rPr lang="en-US" dirty="0"/>
              <a:t>What we can do for you</a:t>
            </a:r>
          </a:p>
          <a:p>
            <a:r>
              <a:rPr lang="en-US" dirty="0"/>
              <a:t>Concept</a:t>
            </a:r>
          </a:p>
          <a:p>
            <a:r>
              <a:rPr lang="en-US" dirty="0"/>
              <a:t>Supporting Technologies</a:t>
            </a:r>
          </a:p>
        </p:txBody>
      </p:sp>
    </p:spTree>
    <p:extLst>
      <p:ext uri="{BB962C8B-B14F-4D97-AF65-F5344CB8AC3E}">
        <p14:creationId xmlns:p14="http://schemas.microsoft.com/office/powerpoint/2010/main" val="4103443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B7CB-2F0D-4427-996B-22CA813B37E7}"/>
              </a:ext>
            </a:extLst>
          </p:cNvPr>
          <p:cNvSpPr>
            <a:spLocks noGrp="1"/>
          </p:cNvSpPr>
          <p:nvPr>
            <p:ph type="title"/>
          </p:nvPr>
        </p:nvSpPr>
        <p:spPr/>
        <p:txBody>
          <a:bodyPr/>
          <a:lstStyle/>
          <a:p>
            <a:r>
              <a:rPr lang="en-US" dirty="0"/>
              <a:t>Why Vet 4 Life?</a:t>
            </a:r>
          </a:p>
        </p:txBody>
      </p:sp>
      <p:sp>
        <p:nvSpPr>
          <p:cNvPr id="3" name="Content Placeholder 2">
            <a:extLst>
              <a:ext uri="{FF2B5EF4-FFF2-40B4-BE49-F238E27FC236}">
                <a16:creationId xmlns:a16="http://schemas.microsoft.com/office/drawing/2014/main" id="{A8E6A465-8AB8-4BC9-8F84-FA2C13DF1EBB}"/>
              </a:ext>
            </a:extLst>
          </p:cNvPr>
          <p:cNvSpPr>
            <a:spLocks noGrp="1"/>
          </p:cNvSpPr>
          <p:nvPr>
            <p:ph idx="1"/>
          </p:nvPr>
        </p:nvSpPr>
        <p:spPr/>
        <p:txBody>
          <a:bodyPr/>
          <a:lstStyle/>
          <a:p>
            <a:r>
              <a:rPr lang="en-US" dirty="0"/>
              <a:t>Increase turn-over for reacclimating veterans</a:t>
            </a:r>
          </a:p>
          <a:p>
            <a:r>
              <a:rPr lang="en-US" dirty="0"/>
              <a:t>Simplify resource management for case managers</a:t>
            </a:r>
          </a:p>
          <a:p>
            <a:r>
              <a:rPr lang="en-US" dirty="0"/>
              <a:t>By allowing the website to minimize the resource list for each caller it allows the caseworker to work with more veterans and get information to veterans quicker</a:t>
            </a:r>
          </a:p>
          <a:p>
            <a:r>
              <a:rPr lang="en-US" dirty="0"/>
              <a:t>Facilitate resources between case managers and veterans</a:t>
            </a:r>
          </a:p>
          <a:p>
            <a:endParaRPr lang="en-US" dirty="0"/>
          </a:p>
        </p:txBody>
      </p:sp>
    </p:spTree>
    <p:extLst>
      <p:ext uri="{BB962C8B-B14F-4D97-AF65-F5344CB8AC3E}">
        <p14:creationId xmlns:p14="http://schemas.microsoft.com/office/powerpoint/2010/main" val="2636897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21CFEA-4180-40C5-AF64-7522D99A6148}"/>
              </a:ext>
            </a:extLst>
          </p:cNvPr>
          <p:cNvSpPr>
            <a:spLocks noGrp="1"/>
          </p:cNvSpPr>
          <p:nvPr>
            <p:ph type="title"/>
          </p:nvPr>
        </p:nvSpPr>
        <p:spPr>
          <a:xfrm>
            <a:off x="680321" y="753228"/>
            <a:ext cx="4136123" cy="1080938"/>
          </a:xfrm>
        </p:spPr>
        <p:txBody>
          <a:bodyPr>
            <a:normAutofit/>
          </a:bodyPr>
          <a:lstStyle/>
          <a:p>
            <a:r>
              <a:rPr lang="en-US" sz="2400" dirty="0"/>
              <a:t>Concept</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8" name="Rectangle 7">
            <a:extLst>
              <a:ext uri="{FF2B5EF4-FFF2-40B4-BE49-F238E27FC236}">
                <a16:creationId xmlns:a16="http://schemas.microsoft.com/office/drawing/2014/main" id="{27DFD32A-ADF5-473B-B0FC-0DB8788F4036}"/>
              </a:ext>
            </a:extLst>
          </p:cNvPr>
          <p:cNvSpPr/>
          <p:nvPr/>
        </p:nvSpPr>
        <p:spPr>
          <a:xfrm>
            <a:off x="7694508" y="1500988"/>
            <a:ext cx="2282973" cy="666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bg1">
                  <a:lumMod val="95000"/>
                  <a:lumOff val="5000"/>
                </a:schemeClr>
              </a:solidFill>
            </a:endParaRPr>
          </a:p>
          <a:p>
            <a:pPr algn="ctr"/>
            <a:r>
              <a:rPr lang="en-US" sz="1400" b="1" dirty="0">
                <a:solidFill>
                  <a:schemeClr val="bg1">
                    <a:lumMod val="95000"/>
                    <a:lumOff val="5000"/>
                  </a:schemeClr>
                </a:solidFill>
              </a:rPr>
              <a:t>DIALOGFLOW ASKS FOR A NUMBER OF QUESTIONS</a:t>
            </a:r>
          </a:p>
          <a:p>
            <a:pPr algn="ctr"/>
            <a:endParaRPr lang="en-US" dirty="0"/>
          </a:p>
        </p:txBody>
      </p:sp>
      <p:sp>
        <p:nvSpPr>
          <p:cNvPr id="17" name="Rectangle 16">
            <a:extLst>
              <a:ext uri="{FF2B5EF4-FFF2-40B4-BE49-F238E27FC236}">
                <a16:creationId xmlns:a16="http://schemas.microsoft.com/office/drawing/2014/main" id="{A3572800-2607-4D6B-9E27-EE51A61E9B6B}"/>
              </a:ext>
            </a:extLst>
          </p:cNvPr>
          <p:cNvSpPr/>
          <p:nvPr/>
        </p:nvSpPr>
        <p:spPr>
          <a:xfrm>
            <a:off x="7694506" y="4919952"/>
            <a:ext cx="2282973" cy="666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lumOff val="5000"/>
                  </a:schemeClr>
                </a:solidFill>
              </a:rPr>
              <a:t>RESOURCES DISPLAYED FOR KEYWORDS ON CASE MANAGER’S SITE</a:t>
            </a:r>
            <a:endParaRPr lang="en-US" sz="1400" dirty="0"/>
          </a:p>
        </p:txBody>
      </p:sp>
      <p:sp>
        <p:nvSpPr>
          <p:cNvPr id="18" name="Rectangle 17">
            <a:extLst>
              <a:ext uri="{FF2B5EF4-FFF2-40B4-BE49-F238E27FC236}">
                <a16:creationId xmlns:a16="http://schemas.microsoft.com/office/drawing/2014/main" id="{09BEB7E8-C218-461E-A1A1-6F525B746089}"/>
              </a:ext>
            </a:extLst>
          </p:cNvPr>
          <p:cNvSpPr/>
          <p:nvPr/>
        </p:nvSpPr>
        <p:spPr>
          <a:xfrm>
            <a:off x="7694508" y="2676112"/>
            <a:ext cx="2282973" cy="666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lumOff val="5000"/>
                  </a:schemeClr>
                </a:solidFill>
              </a:rPr>
              <a:t>RUN KEYWORDS FROM ANSWERS THROUGH DATA BASE</a:t>
            </a:r>
            <a:endParaRPr lang="en-US" sz="1400" dirty="0"/>
          </a:p>
        </p:txBody>
      </p:sp>
      <p:sp>
        <p:nvSpPr>
          <p:cNvPr id="19" name="Rectangle 18">
            <a:extLst>
              <a:ext uri="{FF2B5EF4-FFF2-40B4-BE49-F238E27FC236}">
                <a16:creationId xmlns:a16="http://schemas.microsoft.com/office/drawing/2014/main" id="{78EBC100-FDA8-4C63-AB52-61642AC1A901}"/>
              </a:ext>
            </a:extLst>
          </p:cNvPr>
          <p:cNvSpPr/>
          <p:nvPr/>
        </p:nvSpPr>
        <p:spPr>
          <a:xfrm>
            <a:off x="7694510" y="3847956"/>
            <a:ext cx="2282973" cy="666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lumOff val="5000"/>
                  </a:schemeClr>
                </a:solidFill>
              </a:rPr>
              <a:t>RESOURCES CHOSEN BASED ON KEYWORDS</a:t>
            </a:r>
            <a:endParaRPr lang="en-US" sz="1400" dirty="0"/>
          </a:p>
        </p:txBody>
      </p:sp>
      <p:pic>
        <p:nvPicPr>
          <p:cNvPr id="11" name="Picture 10" descr="A close up of a logo&#10;&#10;Description automatically generated">
            <a:extLst>
              <a:ext uri="{FF2B5EF4-FFF2-40B4-BE49-F238E27FC236}">
                <a16:creationId xmlns:a16="http://schemas.microsoft.com/office/drawing/2014/main" id="{6FA470C6-3684-4C1A-AFEC-671887D3663C}"/>
              </a:ext>
            </a:extLst>
          </p:cNvPr>
          <p:cNvPicPr>
            <a:picLocks noChangeAspect="1"/>
          </p:cNvPicPr>
          <p:nvPr/>
        </p:nvPicPr>
        <p:blipFill rotWithShape="1">
          <a:blip r:embed="rId4"/>
          <a:srcRect l="15187" t="14150" r="15185" b="23682"/>
          <a:stretch/>
        </p:blipFill>
        <p:spPr>
          <a:xfrm>
            <a:off x="8241531" y="118009"/>
            <a:ext cx="1188929" cy="1061544"/>
          </a:xfrm>
          <a:prstGeom prst="rect">
            <a:avLst/>
          </a:prstGeom>
        </p:spPr>
      </p:pic>
      <p:sp>
        <p:nvSpPr>
          <p:cNvPr id="20" name="Oval 19">
            <a:extLst>
              <a:ext uri="{FF2B5EF4-FFF2-40B4-BE49-F238E27FC236}">
                <a16:creationId xmlns:a16="http://schemas.microsoft.com/office/drawing/2014/main" id="{3F14EA49-8FB1-477B-B9EA-9DFFCA4667E9}"/>
              </a:ext>
            </a:extLst>
          </p:cNvPr>
          <p:cNvSpPr/>
          <p:nvPr/>
        </p:nvSpPr>
        <p:spPr>
          <a:xfrm>
            <a:off x="8040414" y="5827986"/>
            <a:ext cx="1636407" cy="972207"/>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lumOff val="5000"/>
                  </a:schemeClr>
                </a:solidFill>
              </a:rPr>
              <a:t>CASE MANAGER REVIEWS RESOURCES</a:t>
            </a:r>
          </a:p>
        </p:txBody>
      </p:sp>
      <p:sp>
        <p:nvSpPr>
          <p:cNvPr id="23" name="Arrow: Down 22">
            <a:extLst>
              <a:ext uri="{FF2B5EF4-FFF2-40B4-BE49-F238E27FC236}">
                <a16:creationId xmlns:a16="http://schemas.microsoft.com/office/drawing/2014/main" id="{5E7B912F-1E03-4955-9C7F-305B84BE2412}"/>
              </a:ext>
            </a:extLst>
          </p:cNvPr>
          <p:cNvSpPr/>
          <p:nvPr/>
        </p:nvSpPr>
        <p:spPr>
          <a:xfrm>
            <a:off x="8633668" y="1243683"/>
            <a:ext cx="404648" cy="20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E85963A8-325C-492D-8E43-140806CBC2D5}"/>
              </a:ext>
            </a:extLst>
          </p:cNvPr>
          <p:cNvSpPr/>
          <p:nvPr/>
        </p:nvSpPr>
        <p:spPr>
          <a:xfrm>
            <a:off x="8633668" y="2332954"/>
            <a:ext cx="404648" cy="20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3FAB8595-E944-4BE7-8544-58D12793F4CE}"/>
              </a:ext>
            </a:extLst>
          </p:cNvPr>
          <p:cNvSpPr/>
          <p:nvPr/>
        </p:nvSpPr>
        <p:spPr>
          <a:xfrm>
            <a:off x="8633668" y="4615212"/>
            <a:ext cx="404648" cy="20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B054B892-C858-4C51-8176-BDEEFB22B5E0}"/>
              </a:ext>
            </a:extLst>
          </p:cNvPr>
          <p:cNvSpPr/>
          <p:nvPr/>
        </p:nvSpPr>
        <p:spPr>
          <a:xfrm>
            <a:off x="8633668" y="3504798"/>
            <a:ext cx="404648" cy="20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7D59942C-AB42-4993-A16E-658D60850719}"/>
              </a:ext>
            </a:extLst>
          </p:cNvPr>
          <p:cNvSpPr/>
          <p:nvPr/>
        </p:nvSpPr>
        <p:spPr>
          <a:xfrm>
            <a:off x="8656293" y="5625026"/>
            <a:ext cx="404648" cy="2029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Curved Down 27">
            <a:extLst>
              <a:ext uri="{FF2B5EF4-FFF2-40B4-BE49-F238E27FC236}">
                <a16:creationId xmlns:a16="http://schemas.microsoft.com/office/drawing/2014/main" id="{2DA60C80-4A5A-4497-8846-996710556F19}"/>
              </a:ext>
            </a:extLst>
          </p:cNvPr>
          <p:cNvSpPr/>
          <p:nvPr/>
        </p:nvSpPr>
        <p:spPr>
          <a:xfrm rot="16200000">
            <a:off x="3607483" y="2608783"/>
            <a:ext cx="6128760" cy="16364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989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social media post&#10;&#10;Description automatically generated">
            <a:extLst>
              <a:ext uri="{FF2B5EF4-FFF2-40B4-BE49-F238E27FC236}">
                <a16:creationId xmlns:a16="http://schemas.microsoft.com/office/drawing/2014/main" id="{F2F70C3B-E0CA-4A56-9294-3FC3C65FC487}"/>
              </a:ext>
            </a:extLst>
          </p:cNvPr>
          <p:cNvPicPr>
            <a:picLocks noChangeAspect="1"/>
          </p:cNvPicPr>
          <p:nvPr/>
        </p:nvPicPr>
        <p:blipFill>
          <a:blip r:embed="rId2"/>
          <a:stretch>
            <a:fillRect/>
          </a:stretch>
        </p:blipFill>
        <p:spPr>
          <a:xfrm>
            <a:off x="5444783" y="409902"/>
            <a:ext cx="4850100" cy="258788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DC6EA86-C173-4DA0-B742-936E7214CA5A}"/>
              </a:ext>
            </a:extLst>
          </p:cNvPr>
          <p:cNvPicPr>
            <a:picLocks noChangeAspect="1"/>
          </p:cNvPicPr>
          <p:nvPr/>
        </p:nvPicPr>
        <p:blipFill>
          <a:blip r:embed="rId3"/>
          <a:stretch>
            <a:fillRect/>
          </a:stretch>
        </p:blipFill>
        <p:spPr>
          <a:xfrm>
            <a:off x="284204" y="409901"/>
            <a:ext cx="4953885" cy="2587884"/>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CCB34BB9-8EFE-45A4-8CBF-68D11A125630}"/>
              </a:ext>
            </a:extLst>
          </p:cNvPr>
          <p:cNvPicPr>
            <a:picLocks noChangeAspect="1"/>
          </p:cNvPicPr>
          <p:nvPr/>
        </p:nvPicPr>
        <p:blipFill>
          <a:blip r:embed="rId4"/>
          <a:stretch>
            <a:fillRect/>
          </a:stretch>
        </p:blipFill>
        <p:spPr>
          <a:xfrm>
            <a:off x="2140165" y="3344193"/>
            <a:ext cx="6195848" cy="3305938"/>
          </a:xfrm>
          <a:prstGeom prst="rect">
            <a:avLst/>
          </a:prstGeom>
        </p:spPr>
      </p:pic>
    </p:spTree>
    <p:extLst>
      <p:ext uri="{BB962C8B-B14F-4D97-AF65-F5344CB8AC3E}">
        <p14:creationId xmlns:p14="http://schemas.microsoft.com/office/powerpoint/2010/main" val="53820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BBB67-F93A-43D0-9CC0-A32B4041780E}"/>
              </a:ext>
            </a:extLst>
          </p:cNvPr>
          <p:cNvSpPr>
            <a:spLocks noGrp="1"/>
          </p:cNvSpPr>
          <p:nvPr>
            <p:ph type="title"/>
          </p:nvPr>
        </p:nvSpPr>
        <p:spPr/>
        <p:txBody>
          <a:bodyPr/>
          <a:lstStyle/>
          <a:p>
            <a:r>
              <a:rPr lang="en-US" dirty="0"/>
              <a:t>Supporting Technology</a:t>
            </a:r>
          </a:p>
        </p:txBody>
      </p:sp>
      <p:sp>
        <p:nvSpPr>
          <p:cNvPr id="3" name="Content Placeholder 2">
            <a:extLst>
              <a:ext uri="{FF2B5EF4-FFF2-40B4-BE49-F238E27FC236}">
                <a16:creationId xmlns:a16="http://schemas.microsoft.com/office/drawing/2014/main" id="{D4D732DF-9813-43DE-B803-DB5E13642E4B}"/>
              </a:ext>
            </a:extLst>
          </p:cNvPr>
          <p:cNvSpPr>
            <a:spLocks noGrp="1"/>
          </p:cNvSpPr>
          <p:nvPr>
            <p:ph idx="1"/>
          </p:nvPr>
        </p:nvSpPr>
        <p:spPr/>
        <p:txBody>
          <a:bodyPr/>
          <a:lstStyle/>
          <a:p>
            <a:r>
              <a:rPr lang="en-US" dirty="0" err="1"/>
              <a:t>Dialogflow</a:t>
            </a:r>
            <a:endParaRPr lang="en-US" dirty="0"/>
          </a:p>
          <a:p>
            <a:pPr lvl="1"/>
            <a:r>
              <a:rPr lang="en-US" dirty="0"/>
              <a:t>Ease of access for veterans</a:t>
            </a:r>
          </a:p>
          <a:p>
            <a:pPr lvl="2"/>
            <a:r>
              <a:rPr lang="en-US" dirty="0"/>
              <a:t>With physical disabilities</a:t>
            </a:r>
          </a:p>
          <a:p>
            <a:pPr lvl="2"/>
            <a:r>
              <a:rPr lang="en-US" dirty="0"/>
              <a:t>With little access to technology</a:t>
            </a:r>
          </a:p>
          <a:p>
            <a:pPr lvl="2"/>
            <a:r>
              <a:rPr lang="en-US" dirty="0"/>
              <a:t>With little knowledge of websites &amp; technologies</a:t>
            </a:r>
          </a:p>
          <a:p>
            <a:r>
              <a:rPr lang="en-US" dirty="0"/>
              <a:t>OpenCV</a:t>
            </a:r>
          </a:p>
          <a:p>
            <a:pPr lvl="1"/>
            <a:r>
              <a:rPr lang="en-US" dirty="0"/>
              <a:t>Facial recognition</a:t>
            </a:r>
          </a:p>
          <a:p>
            <a:pPr lvl="2"/>
            <a:r>
              <a:rPr lang="en-US" dirty="0"/>
              <a:t>Fast and easy way to pull up files for a given caller for appointments</a:t>
            </a:r>
          </a:p>
        </p:txBody>
      </p:sp>
    </p:spTree>
    <p:extLst>
      <p:ext uri="{BB962C8B-B14F-4D97-AF65-F5344CB8AC3E}">
        <p14:creationId xmlns:p14="http://schemas.microsoft.com/office/powerpoint/2010/main" val="2458599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3796-1A9B-4491-B6F7-21F543CA800E}"/>
              </a:ext>
            </a:extLst>
          </p:cNvPr>
          <p:cNvSpPr>
            <a:spLocks noGrp="1"/>
          </p:cNvSpPr>
          <p:nvPr>
            <p:ph type="title"/>
          </p:nvPr>
        </p:nvSpPr>
        <p:spPr/>
        <p:txBody>
          <a:bodyPr/>
          <a:lstStyle/>
          <a:p>
            <a:r>
              <a:rPr lang="en-US" dirty="0"/>
              <a:t>In the Future</a:t>
            </a:r>
          </a:p>
        </p:txBody>
      </p:sp>
      <p:sp>
        <p:nvSpPr>
          <p:cNvPr id="3" name="Text Placeholder 2">
            <a:extLst>
              <a:ext uri="{FF2B5EF4-FFF2-40B4-BE49-F238E27FC236}">
                <a16:creationId xmlns:a16="http://schemas.microsoft.com/office/drawing/2014/main" id="{ED395D68-A780-4BA4-9B86-550A2124B313}"/>
              </a:ext>
            </a:extLst>
          </p:cNvPr>
          <p:cNvSpPr>
            <a:spLocks noGrp="1"/>
          </p:cNvSpPr>
          <p:nvPr>
            <p:ph type="body" idx="1"/>
          </p:nvPr>
        </p:nvSpPr>
        <p:spPr/>
        <p:txBody>
          <a:bodyPr/>
          <a:lstStyle/>
          <a:p>
            <a:r>
              <a:rPr lang="en-US" u="sng" dirty="0"/>
              <a:t>Different Languages</a:t>
            </a:r>
          </a:p>
        </p:txBody>
      </p:sp>
      <p:sp>
        <p:nvSpPr>
          <p:cNvPr id="4" name="Text Placeholder 3">
            <a:extLst>
              <a:ext uri="{FF2B5EF4-FFF2-40B4-BE49-F238E27FC236}">
                <a16:creationId xmlns:a16="http://schemas.microsoft.com/office/drawing/2014/main" id="{C1FFEBBB-E04C-4923-BFD8-45099ACBBBD3}"/>
              </a:ext>
            </a:extLst>
          </p:cNvPr>
          <p:cNvSpPr>
            <a:spLocks noGrp="1"/>
          </p:cNvSpPr>
          <p:nvPr>
            <p:ph type="body" sz="half" idx="15"/>
          </p:nvPr>
        </p:nvSpPr>
        <p:spPr>
          <a:xfrm>
            <a:off x="680321" y="3022673"/>
            <a:ext cx="3070025" cy="3269126"/>
          </a:xfrm>
        </p:spPr>
        <p:txBody>
          <a:bodyPr>
            <a:noAutofit/>
          </a:bodyPr>
          <a:lstStyle/>
          <a:p>
            <a:pPr>
              <a:lnSpc>
                <a:spcPct val="150000"/>
              </a:lnSpc>
            </a:pPr>
            <a:r>
              <a:rPr lang="en-US" sz="1500" dirty="0"/>
              <a:t>We want to implement our virtual assistant to be able to help veterans no matter what language they speak.</a:t>
            </a:r>
          </a:p>
        </p:txBody>
      </p:sp>
      <p:sp>
        <p:nvSpPr>
          <p:cNvPr id="5" name="Text Placeholder 4">
            <a:extLst>
              <a:ext uri="{FF2B5EF4-FFF2-40B4-BE49-F238E27FC236}">
                <a16:creationId xmlns:a16="http://schemas.microsoft.com/office/drawing/2014/main" id="{40AB8D0C-F821-44EF-BFD6-D6AA2EC99BC9}"/>
              </a:ext>
            </a:extLst>
          </p:cNvPr>
          <p:cNvSpPr>
            <a:spLocks noGrp="1"/>
          </p:cNvSpPr>
          <p:nvPr>
            <p:ph type="body" sz="quarter" idx="3"/>
          </p:nvPr>
        </p:nvSpPr>
        <p:spPr/>
        <p:txBody>
          <a:bodyPr/>
          <a:lstStyle/>
          <a:p>
            <a:r>
              <a:rPr lang="en-US" u="sng" dirty="0"/>
              <a:t>Access to Recording</a:t>
            </a:r>
          </a:p>
        </p:txBody>
      </p:sp>
      <p:sp>
        <p:nvSpPr>
          <p:cNvPr id="6" name="Text Placeholder 5">
            <a:extLst>
              <a:ext uri="{FF2B5EF4-FFF2-40B4-BE49-F238E27FC236}">
                <a16:creationId xmlns:a16="http://schemas.microsoft.com/office/drawing/2014/main" id="{3CCE7E18-42AD-4EC9-BD26-C564AA9B466E}"/>
              </a:ext>
            </a:extLst>
          </p:cNvPr>
          <p:cNvSpPr>
            <a:spLocks noGrp="1"/>
          </p:cNvSpPr>
          <p:nvPr>
            <p:ph type="body" sz="half" idx="16"/>
          </p:nvPr>
        </p:nvSpPr>
        <p:spPr>
          <a:xfrm>
            <a:off x="3945470" y="3022673"/>
            <a:ext cx="3063240" cy="3269126"/>
          </a:xfrm>
        </p:spPr>
        <p:txBody>
          <a:bodyPr>
            <a:normAutofit/>
          </a:bodyPr>
          <a:lstStyle/>
          <a:p>
            <a:pPr>
              <a:lnSpc>
                <a:spcPct val="150000"/>
              </a:lnSpc>
            </a:pPr>
            <a:r>
              <a:rPr lang="en-US" sz="1500" dirty="0"/>
              <a:t>The case manager would be able to access the original recording of the call, in case there is some type of issue with the bot translating a veteran’s voice</a:t>
            </a:r>
          </a:p>
        </p:txBody>
      </p:sp>
      <p:sp>
        <p:nvSpPr>
          <p:cNvPr id="7" name="Text Placeholder 6">
            <a:extLst>
              <a:ext uri="{FF2B5EF4-FFF2-40B4-BE49-F238E27FC236}">
                <a16:creationId xmlns:a16="http://schemas.microsoft.com/office/drawing/2014/main" id="{1BCB0FF7-1B75-4DBA-B0B5-A5A6526A1D7A}"/>
              </a:ext>
            </a:extLst>
          </p:cNvPr>
          <p:cNvSpPr>
            <a:spLocks noGrp="1"/>
          </p:cNvSpPr>
          <p:nvPr>
            <p:ph type="body" sz="quarter" idx="13"/>
          </p:nvPr>
        </p:nvSpPr>
        <p:spPr/>
        <p:txBody>
          <a:bodyPr/>
          <a:lstStyle/>
          <a:p>
            <a:r>
              <a:rPr lang="en-US" u="sng" dirty="0"/>
              <a:t>Add Keyword Button</a:t>
            </a:r>
          </a:p>
        </p:txBody>
      </p:sp>
      <p:sp>
        <p:nvSpPr>
          <p:cNvPr id="8" name="Text Placeholder 7">
            <a:extLst>
              <a:ext uri="{FF2B5EF4-FFF2-40B4-BE49-F238E27FC236}">
                <a16:creationId xmlns:a16="http://schemas.microsoft.com/office/drawing/2014/main" id="{523E4097-5B7B-47A2-A4BB-B3FF99503143}"/>
              </a:ext>
            </a:extLst>
          </p:cNvPr>
          <p:cNvSpPr>
            <a:spLocks noGrp="1"/>
          </p:cNvSpPr>
          <p:nvPr>
            <p:ph type="body" sz="half" idx="17"/>
          </p:nvPr>
        </p:nvSpPr>
        <p:spPr>
          <a:xfrm>
            <a:off x="7224156" y="3022673"/>
            <a:ext cx="3070025" cy="3444739"/>
          </a:xfrm>
        </p:spPr>
        <p:txBody>
          <a:bodyPr>
            <a:normAutofit/>
          </a:bodyPr>
          <a:lstStyle/>
          <a:p>
            <a:pPr>
              <a:lnSpc>
                <a:spcPct val="150000"/>
              </a:lnSpc>
            </a:pPr>
            <a:r>
              <a:rPr lang="en-US" sz="1500" dirty="0"/>
              <a:t>Section on case manager’s workspace where they will be able to add key words to the database. This will allow the database to grow while also helping case managers identify more resources for a veteran’s specificities </a:t>
            </a:r>
          </a:p>
        </p:txBody>
      </p:sp>
      <p:pic>
        <p:nvPicPr>
          <p:cNvPr id="10" name="Picture 9" descr="A close up of a device&#10;&#10;Description automatically generated">
            <a:extLst>
              <a:ext uri="{FF2B5EF4-FFF2-40B4-BE49-F238E27FC236}">
                <a16:creationId xmlns:a16="http://schemas.microsoft.com/office/drawing/2014/main" id="{866AD404-64CE-447F-9C87-54E044501981}"/>
              </a:ext>
            </a:extLst>
          </p:cNvPr>
          <p:cNvPicPr>
            <a:picLocks noChangeAspect="1"/>
          </p:cNvPicPr>
          <p:nvPr/>
        </p:nvPicPr>
        <p:blipFill rotWithShape="1">
          <a:blip r:embed="rId2"/>
          <a:srcRect l="7411" t="43352" r="6927" b="45589"/>
          <a:stretch/>
        </p:blipFill>
        <p:spPr>
          <a:xfrm>
            <a:off x="3965792" y="5560503"/>
            <a:ext cx="2756926" cy="227417"/>
          </a:xfrm>
          <a:prstGeom prst="rect">
            <a:avLst/>
          </a:prstGeom>
        </p:spPr>
      </p:pic>
    </p:spTree>
    <p:extLst>
      <p:ext uri="{BB962C8B-B14F-4D97-AF65-F5344CB8AC3E}">
        <p14:creationId xmlns:p14="http://schemas.microsoft.com/office/powerpoint/2010/main" val="2810441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ACAF6-2D78-4186-B584-37559C927335}"/>
              </a:ext>
            </a:extLst>
          </p:cNvPr>
          <p:cNvSpPr>
            <a:spLocks noGrp="1"/>
          </p:cNvSpPr>
          <p:nvPr>
            <p:ph type="title"/>
          </p:nvPr>
        </p:nvSpPr>
        <p:spPr/>
        <p:txBody>
          <a:bodyPr/>
          <a:lstStyle/>
          <a:p>
            <a:r>
              <a:rPr lang="en-US" dirty="0"/>
              <a:t>In the Future Continued</a:t>
            </a:r>
          </a:p>
        </p:txBody>
      </p:sp>
      <p:sp>
        <p:nvSpPr>
          <p:cNvPr id="3" name="Text Placeholder 2">
            <a:extLst>
              <a:ext uri="{FF2B5EF4-FFF2-40B4-BE49-F238E27FC236}">
                <a16:creationId xmlns:a16="http://schemas.microsoft.com/office/drawing/2014/main" id="{85679F15-23F4-4ED7-99BC-8A570A9C9B50}"/>
              </a:ext>
            </a:extLst>
          </p:cNvPr>
          <p:cNvSpPr>
            <a:spLocks noGrp="1"/>
          </p:cNvSpPr>
          <p:nvPr>
            <p:ph type="body" idx="1"/>
          </p:nvPr>
        </p:nvSpPr>
        <p:spPr/>
        <p:txBody>
          <a:bodyPr/>
          <a:lstStyle/>
          <a:p>
            <a:r>
              <a:rPr lang="en-US" u="sng" dirty="0"/>
              <a:t>After Resources are Given</a:t>
            </a:r>
          </a:p>
        </p:txBody>
      </p:sp>
      <p:sp>
        <p:nvSpPr>
          <p:cNvPr id="4" name="Content Placeholder 3">
            <a:extLst>
              <a:ext uri="{FF2B5EF4-FFF2-40B4-BE49-F238E27FC236}">
                <a16:creationId xmlns:a16="http://schemas.microsoft.com/office/drawing/2014/main" id="{3B4EEF80-BD3A-4916-9088-28E7F73D9122}"/>
              </a:ext>
            </a:extLst>
          </p:cNvPr>
          <p:cNvSpPr>
            <a:spLocks noGrp="1"/>
          </p:cNvSpPr>
          <p:nvPr>
            <p:ph sz="half" idx="2"/>
          </p:nvPr>
        </p:nvSpPr>
        <p:spPr>
          <a:xfrm>
            <a:off x="680322" y="3030008"/>
            <a:ext cx="4698355" cy="3497960"/>
          </a:xfrm>
        </p:spPr>
        <p:txBody>
          <a:bodyPr>
            <a:normAutofit/>
          </a:bodyPr>
          <a:lstStyle/>
          <a:p>
            <a:pPr>
              <a:lnSpc>
                <a:spcPct val="100000"/>
              </a:lnSpc>
            </a:pPr>
            <a:r>
              <a:rPr lang="en-US" dirty="0"/>
              <a:t>Information on resources will be sent to caller along with a link to schedule a follow up appointment with a case manager if wanted</a:t>
            </a:r>
          </a:p>
        </p:txBody>
      </p:sp>
      <p:sp>
        <p:nvSpPr>
          <p:cNvPr id="5" name="Text Placeholder 4">
            <a:extLst>
              <a:ext uri="{FF2B5EF4-FFF2-40B4-BE49-F238E27FC236}">
                <a16:creationId xmlns:a16="http://schemas.microsoft.com/office/drawing/2014/main" id="{A37BF877-67CD-434E-8DB2-5D3138D3AAB4}"/>
              </a:ext>
            </a:extLst>
          </p:cNvPr>
          <p:cNvSpPr>
            <a:spLocks noGrp="1"/>
          </p:cNvSpPr>
          <p:nvPr>
            <p:ph type="body" sz="quarter" idx="3"/>
          </p:nvPr>
        </p:nvSpPr>
        <p:spPr/>
        <p:txBody>
          <a:bodyPr/>
          <a:lstStyle/>
          <a:p>
            <a:r>
              <a:rPr lang="en-US" u="sng" dirty="0"/>
              <a:t>Facial Recognition</a:t>
            </a:r>
          </a:p>
        </p:txBody>
      </p:sp>
      <p:sp>
        <p:nvSpPr>
          <p:cNvPr id="6" name="Content Placeholder 5">
            <a:extLst>
              <a:ext uri="{FF2B5EF4-FFF2-40B4-BE49-F238E27FC236}">
                <a16:creationId xmlns:a16="http://schemas.microsoft.com/office/drawing/2014/main" id="{F33DF43B-1C24-4F6A-A402-E71C63C9968B}"/>
              </a:ext>
            </a:extLst>
          </p:cNvPr>
          <p:cNvSpPr>
            <a:spLocks noGrp="1"/>
          </p:cNvSpPr>
          <p:nvPr>
            <p:ph sz="quarter" idx="4"/>
          </p:nvPr>
        </p:nvSpPr>
        <p:spPr>
          <a:xfrm>
            <a:off x="5594123" y="3030008"/>
            <a:ext cx="4700059" cy="3497960"/>
          </a:xfrm>
        </p:spPr>
        <p:txBody>
          <a:bodyPr>
            <a:normAutofit/>
          </a:bodyPr>
          <a:lstStyle/>
          <a:p>
            <a:pPr>
              <a:lnSpc>
                <a:spcPct val="100000"/>
              </a:lnSpc>
            </a:pPr>
            <a:r>
              <a:rPr lang="en-US" dirty="0"/>
              <a:t>To speed up time bringing up a caller’s information for a follow up appointment</a:t>
            </a:r>
          </a:p>
          <a:p>
            <a:pPr>
              <a:lnSpc>
                <a:spcPct val="100000"/>
              </a:lnSpc>
            </a:pPr>
            <a:r>
              <a:rPr lang="en-US" dirty="0"/>
              <a:t>Way for caller’s information to be shared with resources so when they visit the veteran won’t need to worry about carrying paperwork</a:t>
            </a:r>
          </a:p>
        </p:txBody>
      </p:sp>
    </p:spTree>
    <p:extLst>
      <p:ext uri="{BB962C8B-B14F-4D97-AF65-F5344CB8AC3E}">
        <p14:creationId xmlns:p14="http://schemas.microsoft.com/office/powerpoint/2010/main" val="483389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E8DAEA-6390-426D-81FE-32FFD07782E1}"/>
              </a:ext>
            </a:extLst>
          </p:cNvPr>
          <p:cNvSpPr>
            <a:spLocks noGrp="1"/>
          </p:cNvSpPr>
          <p:nvPr>
            <p:ph type="title"/>
          </p:nvPr>
        </p:nvSpPr>
        <p:spPr>
          <a:xfrm>
            <a:off x="680321" y="753228"/>
            <a:ext cx="4136123" cy="1080938"/>
          </a:xfrm>
        </p:spPr>
        <p:txBody>
          <a:bodyPr>
            <a:normAutofit/>
          </a:bodyPr>
          <a:lstStyle/>
          <a:p>
            <a:r>
              <a:rPr lang="en-US" sz="2400"/>
              <a:t>Thank you</a:t>
            </a:r>
          </a:p>
        </p:txBody>
      </p:sp>
      <p:pic>
        <p:nvPicPr>
          <p:cNvPr id="20" name="Picture 19">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pic>
        <p:nvPicPr>
          <p:cNvPr id="5" name="Content Placeholder 4">
            <a:extLst>
              <a:ext uri="{FF2B5EF4-FFF2-40B4-BE49-F238E27FC236}">
                <a16:creationId xmlns:a16="http://schemas.microsoft.com/office/drawing/2014/main" id="{4B1FADFB-55D3-488E-B4E2-246903E95CC6}"/>
              </a:ext>
            </a:extLst>
          </p:cNvPr>
          <p:cNvPicPr>
            <a:picLocks noChangeAspect="1"/>
          </p:cNvPicPr>
          <p:nvPr/>
        </p:nvPicPr>
        <p:blipFill>
          <a:blip r:embed="rId4"/>
          <a:stretch>
            <a:fillRect/>
          </a:stretch>
        </p:blipFill>
        <p:spPr>
          <a:xfrm>
            <a:off x="5276090" y="2749549"/>
            <a:ext cx="6269479" cy="1358901"/>
          </a:xfrm>
          <a:prstGeom prst="rect">
            <a:avLst/>
          </a:prstGeom>
          <a:ln>
            <a:noFill/>
          </a:ln>
          <a:effectLst>
            <a:outerShdw blurRad="76200" dist="63500" dir="5040000" algn="tl" rotWithShape="0">
              <a:srgbClr val="000000">
                <a:alpha val="41000"/>
              </a:srgbClr>
            </a:outerShdw>
          </a:effectLst>
        </p:spPr>
      </p:pic>
      <p:sp>
        <p:nvSpPr>
          <p:cNvPr id="28" name="TextBox 27">
            <a:extLst>
              <a:ext uri="{FF2B5EF4-FFF2-40B4-BE49-F238E27FC236}">
                <a16:creationId xmlns:a16="http://schemas.microsoft.com/office/drawing/2014/main" id="{0A95874A-8E08-46E0-A95C-F1194A6282BC}"/>
              </a:ext>
            </a:extLst>
          </p:cNvPr>
          <p:cNvSpPr txBox="1"/>
          <p:nvPr/>
        </p:nvSpPr>
        <p:spPr>
          <a:xfrm>
            <a:off x="635876" y="2749549"/>
            <a:ext cx="3048000" cy="24595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t>Dale Shipman</a:t>
            </a:r>
          </a:p>
          <a:p>
            <a:pPr marL="285750" indent="-285750">
              <a:lnSpc>
                <a:spcPct val="200000"/>
              </a:lnSpc>
              <a:buFont typeface="Arial" panose="020B0604020202020204" pitchFamily="34" charset="0"/>
              <a:buChar char="•"/>
            </a:pPr>
            <a:r>
              <a:rPr lang="en-US" sz="2000" dirty="0"/>
              <a:t>Donald Rice</a:t>
            </a:r>
          </a:p>
          <a:p>
            <a:pPr marL="285750" indent="-285750">
              <a:lnSpc>
                <a:spcPct val="200000"/>
              </a:lnSpc>
              <a:buFont typeface="Arial" panose="020B0604020202020204" pitchFamily="34" charset="0"/>
              <a:buChar char="•"/>
            </a:pPr>
            <a:r>
              <a:rPr lang="en-US" sz="2000" dirty="0"/>
              <a:t>McKenzie </a:t>
            </a:r>
            <a:r>
              <a:rPr lang="en-US" sz="2000" dirty="0" err="1"/>
              <a:t>Moize</a:t>
            </a:r>
            <a:endParaRPr lang="en-US" sz="2000" dirty="0"/>
          </a:p>
          <a:p>
            <a:pPr marL="285750" indent="-285750">
              <a:lnSpc>
                <a:spcPct val="200000"/>
              </a:lnSpc>
              <a:buFont typeface="Arial" panose="020B0604020202020204" pitchFamily="34" charset="0"/>
              <a:buChar char="•"/>
            </a:pPr>
            <a:r>
              <a:rPr lang="en-US" sz="2000" dirty="0"/>
              <a:t>Shanna Reece</a:t>
            </a:r>
          </a:p>
        </p:txBody>
      </p:sp>
    </p:spTree>
    <p:extLst>
      <p:ext uri="{BB962C8B-B14F-4D97-AF65-F5344CB8AC3E}">
        <p14:creationId xmlns:p14="http://schemas.microsoft.com/office/powerpoint/2010/main" val="1365575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114</TotalTime>
  <Words>326</Words>
  <Application>Microsoft Office PowerPoint</Application>
  <PresentationFormat>Widescreen</PresentationFormat>
  <Paragraphs>46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Trebuchet MS</vt:lpstr>
      <vt:lpstr>Berlin</vt:lpstr>
      <vt:lpstr>Vet 4 Life</vt:lpstr>
      <vt:lpstr>Agenda</vt:lpstr>
      <vt:lpstr>Why Vet 4 Life?</vt:lpstr>
      <vt:lpstr>Concept</vt:lpstr>
      <vt:lpstr>PowerPoint Presentation</vt:lpstr>
      <vt:lpstr>Supporting Technology</vt:lpstr>
      <vt:lpstr>In the Future</vt:lpstr>
      <vt:lpstr>In the Future 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Annalise McLarnon</dc:creator>
  <cp:lastModifiedBy>Annalise McLarnon</cp:lastModifiedBy>
  <cp:revision>20</cp:revision>
  <dcterms:created xsi:type="dcterms:W3CDTF">2019-09-29T11:20:49Z</dcterms:created>
  <dcterms:modified xsi:type="dcterms:W3CDTF">2019-09-29T13:18:23Z</dcterms:modified>
</cp:coreProperties>
</file>